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77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C2AD838-E48B-4410-9594-6ED869E853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7b4c56f7f_2_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57b4c56f7f_2_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57b4c56f7f_2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57b4c56f7f_2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7b4c56f7f_2_3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7b4c56f7f_2_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7b4c56f7f_2_7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7b4c56f7f_2_7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7b4c56f7f_2_7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7b4c56f7f_2_7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7b4c56f7f_2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7b4c56f7f_2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7b4c56f7f_2_8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7b4c56f7f_2_8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7b4c56f7f_2_6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7b4c56f7f_2_6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7b4c56f7f_2_9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7b4c56f7f_2_9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7b4c56f7f_2_10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7b4c56f7f_2_10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7a6af7734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57a6af7734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7b4c56f7f_2_11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7b4c56f7f_2_1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794f80bce_2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5794f80bce_2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57a6af7734_0_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57a6af7734_0_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794f80bce_1_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794f80bce_1_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794f80bce_2_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794f80bce_2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794f80bce_2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794f80bce_2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794f80bce_2_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794f80bce_2_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57b4c56f7f_2_2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57b4c56f7f_2_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7b4c56f7f_2_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7b4c56f7f_2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384674" y="71950"/>
            <a:ext cx="1696651" cy="8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747300" y="1533150"/>
            <a:ext cx="83967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</a:rPr>
              <a:t>Deep Learning - Final Project</a:t>
            </a:r>
            <a:endParaRPr sz="30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</a:rPr>
              <a:t>How the Human Brain Makes Sense of Natural Scenes</a:t>
            </a:r>
            <a:endParaRPr sz="30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34325" y="3896200"/>
            <a:ext cx="5780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</a:rPr>
              <a:t>Eleni Neti   R.N : 2022202204018 </a:t>
            </a:r>
            <a:endParaRPr sz="20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</a:rPr>
              <a:t>Petros-Fotis  Kamberi  R.N. : 2022202204012</a:t>
            </a:r>
            <a:endParaRPr sz="2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 - Learning Curves (RESNET50 based model)</a:t>
            </a:r>
            <a:endParaRPr lang="en-US"/>
          </a:p>
        </p:txBody>
      </p:sp>
      <p:sp>
        <p:nvSpPr>
          <p:cNvPr id="115" name="Google Shape;115;p2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Learning curves</a:t>
            </a:r>
            <a:r>
              <a:rPr lang="en-US">
                <a:solidFill>
                  <a:schemeClr val="dk1"/>
                </a:solidFill>
              </a:rPr>
              <a:t>: Plotted the train and validation loss over epochs to analyze the model's learning dynamics and identify underfitting or overfitting.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91525" y="2016950"/>
            <a:ext cx="3561875" cy="26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73950" y="2016914"/>
            <a:ext cx="3561875" cy="266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 - Learning Curves (VGG16 based model)</a:t>
            </a:r>
            <a:endParaRPr lang="en-US"/>
          </a:p>
        </p:txBody>
      </p:sp>
      <p:sp>
        <p:nvSpPr>
          <p:cNvPr id="123" name="Google Shape;123;p22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Learning curves</a:t>
            </a:r>
            <a:r>
              <a:rPr lang="en-US">
                <a:solidFill>
                  <a:schemeClr val="dk1"/>
                </a:solidFill>
              </a:rPr>
              <a:t>: Plotted the train and validation loss over epochs to analyze the model's learning dynamics and identify underfitting or overfitting.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12800" y="2016925"/>
            <a:ext cx="3561874" cy="266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037060" y="2207625"/>
            <a:ext cx="3203965" cy="24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 - Residual Plots (RESNET50 based model)</a:t>
            </a:r>
            <a:endParaRPr lang="en-US"/>
          </a:p>
        </p:txBody>
      </p:sp>
      <p:sp>
        <p:nvSpPr>
          <p:cNvPr id="131" name="Google Shape;131;p23"/>
          <p:cNvSpPr txBox="1"/>
          <p:nvPr>
            <p:ph type="body" idx="1"/>
          </p:nvPr>
        </p:nvSpPr>
        <p:spPr>
          <a:xfrm>
            <a:off x="311700" y="514350"/>
            <a:ext cx="8520600" cy="3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Residual plots</a:t>
            </a:r>
            <a:r>
              <a:rPr lang="en-US">
                <a:solidFill>
                  <a:schemeClr val="dk1"/>
                </a:solidFill>
              </a:rPr>
              <a:t>: Examined the differences between predicted and actual voxel values to assess the quality of the model's predictions and identify systematic patterns or biases.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63325" y="2054813"/>
            <a:ext cx="3414025" cy="27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757725" y="2057375"/>
            <a:ext cx="3414025" cy="2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 - Residual Plots </a:t>
            </a:r>
            <a:r>
              <a:rPr lang="en-US"/>
              <a:t>(VGG16</a:t>
            </a:r>
            <a:r>
              <a:rPr lang="en-US"/>
              <a:t> based model)</a:t>
            </a:r>
            <a:endParaRPr lang="en-US"/>
          </a:p>
        </p:txBody>
      </p:sp>
      <p:sp>
        <p:nvSpPr>
          <p:cNvPr id="139" name="Google Shape;139;p24"/>
          <p:cNvSpPr txBox="1"/>
          <p:nvPr>
            <p:ph type="body" idx="1"/>
          </p:nvPr>
        </p:nvSpPr>
        <p:spPr>
          <a:xfrm>
            <a:off x="311700" y="445025"/>
            <a:ext cx="8520600" cy="28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Residual plots: </a:t>
            </a:r>
            <a:r>
              <a:rPr lang="en-US">
                <a:solidFill>
                  <a:schemeClr val="dk1"/>
                </a:solidFill>
              </a:rPr>
              <a:t>Examined the differences between predicted and actual voxel values to assess the quality of the model's predictions and identify systematic patterns or biases.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1700" y="1968800"/>
            <a:ext cx="3621607" cy="291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98012" y="1968800"/>
            <a:ext cx="3621613" cy="29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 - Brain Surface Heatmaps</a:t>
            </a:r>
            <a:endParaRPr lang="en-US"/>
          </a:p>
        </p:txBody>
      </p:sp>
      <p:sp>
        <p:nvSpPr>
          <p:cNvPr id="147" name="Google Shape;147;p2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Pearson correlation</a:t>
            </a:r>
            <a:r>
              <a:rPr lang="en-US">
                <a:solidFill>
                  <a:schemeClr val="dk1"/>
                </a:solidFill>
              </a:rPr>
              <a:t>: Computed the correlation coefficient to measure the linear relationship between predicted and actual voxel values, indicating how well the model captured the underlying relationship.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Heatmap visualization</a:t>
            </a:r>
            <a:r>
              <a:rPr lang="en-US">
                <a:solidFill>
                  <a:schemeClr val="dk1"/>
                </a:solidFill>
              </a:rPr>
              <a:t>: Generated </a:t>
            </a:r>
            <a:r>
              <a:rPr lang="en-US" b="1">
                <a:solidFill>
                  <a:schemeClr val="dk1"/>
                </a:solidFill>
              </a:rPr>
              <a:t>brain surface maps</a:t>
            </a:r>
            <a:r>
              <a:rPr lang="en-US">
                <a:solidFill>
                  <a:schemeClr val="dk1"/>
                </a:solidFill>
              </a:rPr>
              <a:t> using </a:t>
            </a:r>
            <a:r>
              <a:rPr lang="en-US" b="1">
                <a:solidFill>
                  <a:schemeClr val="dk1"/>
                </a:solidFill>
              </a:rPr>
              <a:t>Nilearn </a:t>
            </a:r>
            <a:r>
              <a:rPr lang="en-US">
                <a:solidFill>
                  <a:schemeClr val="dk1"/>
                </a:solidFill>
              </a:rPr>
              <a:t>to visualize the predicted </a:t>
            </a:r>
            <a:r>
              <a:rPr lang="en-US" b="1">
                <a:solidFill>
                  <a:schemeClr val="dk1"/>
                </a:solidFill>
              </a:rPr>
              <a:t>voxel values as a heatmap</a:t>
            </a:r>
            <a:r>
              <a:rPr lang="en-US">
                <a:solidFill>
                  <a:schemeClr val="dk1"/>
                </a:solidFill>
              </a:rPr>
              <a:t>, providing spatial representation and identifying regions of accurate predictions.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1700" y="885375"/>
            <a:ext cx="4142425" cy="41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Brain surface heatmaps (left: RESNET50 based model, right: VGG16 based model)</a:t>
            </a:r>
            <a:endParaRPr lang="en-US"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72000" y="924325"/>
            <a:ext cx="4142425" cy="41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 - Regional Analysis (RESNET50 based model)</a:t>
            </a:r>
            <a:endParaRPr lang="en-US"/>
          </a:p>
        </p:txBody>
      </p:sp>
      <p:sp>
        <p:nvSpPr>
          <p:cNvPr id="160" name="Google Shape;160;p2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Regional analysis</a:t>
            </a:r>
            <a:r>
              <a:rPr lang="en-US">
                <a:solidFill>
                  <a:schemeClr val="dk1"/>
                </a:solidFill>
              </a:rPr>
              <a:t>: Plotted Pearson correlation barchart for each </a:t>
            </a:r>
            <a:r>
              <a:rPr lang="en-US" b="1">
                <a:solidFill>
                  <a:schemeClr val="dk1"/>
                </a:solidFill>
              </a:rPr>
              <a:t>brain ROI</a:t>
            </a:r>
            <a:r>
              <a:rPr lang="en-US">
                <a:solidFill>
                  <a:schemeClr val="dk1"/>
                </a:solidFill>
              </a:rPr>
              <a:t> in the left and right hemisphere to evaluate the model's performance on specific brain regions, gaining insights into regional performance variations</a:t>
            </a:r>
            <a:r>
              <a:rPr lang="en-US"/>
              <a:t>.</a:t>
            </a:r>
            <a:endParaRPr lang="en-US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054425" y="2183225"/>
            <a:ext cx="7163751" cy="28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 - Regional Analysis (VGG16 based model)</a:t>
            </a:r>
            <a:endParaRPr lang="en-US"/>
          </a:p>
        </p:txBody>
      </p:sp>
      <p:sp>
        <p:nvSpPr>
          <p:cNvPr id="167" name="Google Shape;167;p2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Regional analysis</a:t>
            </a:r>
            <a:r>
              <a:rPr lang="en-US">
                <a:solidFill>
                  <a:schemeClr val="dk1"/>
                </a:solidFill>
              </a:rPr>
              <a:t>: Plotted Pearson correlation barchart for each </a:t>
            </a:r>
            <a:r>
              <a:rPr lang="en-US" b="1">
                <a:solidFill>
                  <a:schemeClr val="dk1"/>
                </a:solidFill>
              </a:rPr>
              <a:t>brain ROI</a:t>
            </a:r>
            <a:r>
              <a:rPr lang="en-US">
                <a:solidFill>
                  <a:schemeClr val="dk1"/>
                </a:solidFill>
              </a:rPr>
              <a:t> in the left and right hemisphere to evaluate the model's performance on specific brain regions, gaining insights into regional performance variations.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60150" y="2224523"/>
            <a:ext cx="6996599" cy="27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 lang="en-US"/>
          </a:p>
        </p:txBody>
      </p:sp>
      <p:sp>
        <p:nvSpPr>
          <p:cNvPr id="174" name="Google Shape;174;p2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Created a simple demo to showcase the model's capabilities.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Applied the model on both </a:t>
            </a:r>
            <a:r>
              <a:rPr lang="en-US" b="1">
                <a:solidFill>
                  <a:schemeClr val="dk1"/>
                </a:solidFill>
              </a:rPr>
              <a:t>test images</a:t>
            </a:r>
            <a:r>
              <a:rPr lang="en-US">
                <a:solidFill>
                  <a:schemeClr val="dk1"/>
                </a:solidFill>
              </a:rPr>
              <a:t> from the dataset and </a:t>
            </a:r>
            <a:r>
              <a:rPr lang="en-US" b="1">
                <a:solidFill>
                  <a:schemeClr val="dk1"/>
                </a:solidFill>
              </a:rPr>
              <a:t>external images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Generated visualizations that plot the input image alongside the predicted brain response for all examined vertices of the brain.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Enabled the ability to selectively visualize the image with the brain response on specific regions of interest (ROIs) within the brain.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- Test image example</a:t>
            </a:r>
            <a:endParaRPr lang="en-US"/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79625" y="1017725"/>
            <a:ext cx="361644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21348" y="1146175"/>
            <a:ext cx="3061049" cy="20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43913" y="2946400"/>
            <a:ext cx="2838484" cy="18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description</a:t>
            </a:r>
            <a:endParaRPr lang="en-US"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7200">
                <a:solidFill>
                  <a:schemeClr val="dk1"/>
                </a:solidFill>
              </a:rPr>
              <a:t>Based on the </a:t>
            </a:r>
            <a:r>
              <a:rPr lang="en-US" sz="7200" b="1">
                <a:solidFill>
                  <a:schemeClr val="dk1"/>
                </a:solidFill>
              </a:rPr>
              <a:t>Algonauts 2023 challenge</a:t>
            </a:r>
            <a:r>
              <a:rPr lang="en-US" sz="7200">
                <a:solidFill>
                  <a:schemeClr val="dk1"/>
                </a:solidFill>
              </a:rPr>
              <a:t>.</a:t>
            </a:r>
            <a:endParaRPr sz="72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7200" b="1">
                <a:solidFill>
                  <a:schemeClr val="dk1"/>
                </a:solidFill>
              </a:rPr>
              <a:t>Objective</a:t>
            </a:r>
            <a:r>
              <a:rPr lang="en-US" sz="7200">
                <a:solidFill>
                  <a:schemeClr val="dk1"/>
                </a:solidFill>
              </a:rPr>
              <a:t>:</a:t>
            </a:r>
            <a:endParaRPr sz="72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Understanding how the human brain works </a:t>
            </a:r>
            <a:endParaRPr sz="72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by predicting human brain responses to </a:t>
            </a:r>
            <a:endParaRPr sz="72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complex natural visual scenes.</a:t>
            </a:r>
            <a:endParaRPr sz="72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7200" b="1">
                <a:solidFill>
                  <a:schemeClr val="dk1"/>
                </a:solidFill>
              </a:rPr>
              <a:t>Goal</a:t>
            </a:r>
            <a:r>
              <a:rPr lang="en-US" sz="7200">
                <a:solidFill>
                  <a:schemeClr val="dk1"/>
                </a:solidFill>
              </a:rPr>
              <a:t>:</a:t>
            </a:r>
            <a:endParaRPr sz="72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Develop computational models to accurately </a:t>
            </a:r>
            <a:endParaRPr sz="72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predict brain responses</a:t>
            </a:r>
            <a:endParaRPr sz="72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422325" y="1017725"/>
            <a:ext cx="3525700" cy="24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- External image example</a:t>
            </a:r>
            <a:endParaRPr lang="en-US"/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72900" y="1337325"/>
            <a:ext cx="4146924" cy="276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238000" y="1157250"/>
            <a:ext cx="2798725" cy="18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237999" y="3162600"/>
            <a:ext cx="2723437" cy="181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Any Questions ?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/>
        </p:nvSpPr>
        <p:spPr>
          <a:xfrm>
            <a:off x="2366000" y="3253250"/>
            <a:ext cx="4063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</a:rPr>
              <a:t>Thank You!</a:t>
            </a:r>
            <a:endParaRPr sz="3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1501475" y="12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dataset</a:t>
            </a:r>
            <a:endParaRPr lang="en-US"/>
          </a:p>
        </p:txBody>
      </p:sp>
      <p:sp>
        <p:nvSpPr>
          <p:cNvPr id="69" name="Google Shape;69;p15"/>
          <p:cNvSpPr txBox="1"/>
          <p:nvPr>
            <p:ph type="body" idx="1"/>
          </p:nvPr>
        </p:nvSpPr>
        <p:spPr>
          <a:xfrm>
            <a:off x="51300" y="776800"/>
            <a:ext cx="8843100" cy="3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lvl="0" indent="-3251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6100" b="1">
                <a:solidFill>
                  <a:schemeClr val="dk1"/>
                </a:solidFill>
              </a:rPr>
              <a:t>Natural Scenes Dataset (NSD)</a:t>
            </a:r>
            <a:endParaRPr sz="6100" b="1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6100">
                <a:solidFill>
                  <a:schemeClr val="dk1"/>
                </a:solidFill>
              </a:rPr>
              <a:t>A massive dataset of high- quality fMRI responses </a:t>
            </a:r>
            <a:endParaRPr sz="61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6100">
                <a:solidFill>
                  <a:schemeClr val="dk1"/>
                </a:solidFill>
              </a:rPr>
              <a:t>to ~73,000 different natural scenes.</a:t>
            </a:r>
            <a:endParaRPr sz="6100" b="1">
              <a:solidFill>
                <a:schemeClr val="dk1"/>
              </a:solidFill>
            </a:endParaRPr>
          </a:p>
          <a:p>
            <a:pPr marL="457200" lvl="0" indent="-3251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6100" b="1">
                <a:solidFill>
                  <a:schemeClr val="dk1"/>
                </a:solidFill>
              </a:rPr>
              <a:t>The experiment</a:t>
            </a:r>
            <a:endParaRPr sz="61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6100">
                <a:solidFill>
                  <a:schemeClr val="dk1"/>
                </a:solidFill>
              </a:rPr>
              <a:t>Eight (8) individuals (subjects)  where exposed to</a:t>
            </a:r>
            <a:endParaRPr sz="61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6100">
                <a:solidFill>
                  <a:schemeClr val="dk1"/>
                </a:solidFill>
              </a:rPr>
              <a:t>~73.000 </a:t>
            </a:r>
            <a:r>
              <a:rPr lang="en-US" sz="6100">
                <a:solidFill>
                  <a:schemeClr val="dk1"/>
                </a:solidFill>
              </a:rPr>
              <a:t>different</a:t>
            </a:r>
            <a:r>
              <a:rPr lang="en-US" sz="6100">
                <a:solidFill>
                  <a:schemeClr val="dk1"/>
                </a:solidFill>
              </a:rPr>
              <a:t> naturalistic colored scenes during </a:t>
            </a:r>
            <a:endParaRPr sz="61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6100">
                <a:solidFill>
                  <a:schemeClr val="dk1"/>
                </a:solidFill>
              </a:rPr>
              <a:t>fMRI scanning sessions.</a:t>
            </a:r>
            <a:endParaRPr sz="6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6100">
              <a:solidFill>
                <a:schemeClr val="dk1"/>
              </a:solidFill>
            </a:endParaRPr>
          </a:p>
          <a:p>
            <a:pPr marL="457200" lvl="0" indent="-3251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➢"/>
            </a:pPr>
            <a:r>
              <a:rPr lang="en-US" sz="6100">
                <a:solidFill>
                  <a:schemeClr val="dk1"/>
                </a:solidFill>
              </a:rPr>
              <a:t>We focus only on the data regarding the</a:t>
            </a:r>
            <a:endParaRPr sz="61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6100">
                <a:solidFill>
                  <a:schemeClr val="dk1"/>
                </a:solidFill>
              </a:rPr>
              <a:t>subject #1.</a:t>
            </a:r>
            <a:endParaRPr sz="6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chemeClr val="dk1"/>
                </a:solidFill>
              </a:rPr>
              <a:t>        </a:t>
            </a:r>
            <a:endParaRPr sz="5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30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982640" y="128750"/>
            <a:ext cx="4032786" cy="24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732200" y="3082088"/>
            <a:ext cx="220027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0" y="-277495"/>
            <a:ext cx="9784080" cy="54701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</a:t>
            </a:r>
            <a:endParaRPr lang="en-US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1700" y="835825"/>
            <a:ext cx="7686375" cy="396905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4976325" y="938675"/>
            <a:ext cx="37032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Extract </a:t>
            </a:r>
            <a:r>
              <a:rPr lang="en-US" b="1"/>
              <a:t>features</a:t>
            </a:r>
            <a:r>
              <a:rPr lang="en-US"/>
              <a:t> from images using a computer vision </a:t>
            </a:r>
            <a:r>
              <a:rPr lang="en-US" b="1"/>
              <a:t>pretrained model</a:t>
            </a:r>
            <a:r>
              <a:rPr lang="en-US"/>
              <a:t>, transforming the data format and reducing dimensionality.</a:t>
            </a:r>
            <a:endParaRPr lang="en-US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/>
              <a:t>Linearly map (via regression)</a:t>
            </a:r>
            <a:r>
              <a:rPr lang="en-US"/>
              <a:t> the computational model's </a:t>
            </a:r>
            <a:r>
              <a:rPr lang="en-US" b="1"/>
              <a:t>features </a:t>
            </a:r>
            <a:r>
              <a:rPr lang="en-US"/>
              <a:t>to </a:t>
            </a:r>
            <a:r>
              <a:rPr lang="en-US" b="1"/>
              <a:t>brain responses (voxel values)</a:t>
            </a:r>
            <a:r>
              <a:rPr lang="en-US"/>
              <a:t>, accounting for multiple features' contributions to each brain area.</a:t>
            </a:r>
            <a:endParaRPr lang="en-US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Apply the estimated mapping from the training data to </a:t>
            </a:r>
            <a:r>
              <a:rPr lang="en-US" b="1"/>
              <a:t>predict (i.e. encode) </a:t>
            </a:r>
            <a:r>
              <a:rPr lang="en-US" b="1"/>
              <a:t>brain responses</a:t>
            </a:r>
            <a:r>
              <a:rPr lang="en-US"/>
              <a:t> for the test images.</a:t>
            </a:r>
            <a:endParaRPr lang="en-US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Compare the predicted brain responses to the withheld ground-truth data.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" name="Google Shape;79;p16"/>
          <p:cNvSpPr txBox="1"/>
          <p:nvPr/>
        </p:nvSpPr>
        <p:spPr>
          <a:xfrm>
            <a:off x="1144425" y="192875"/>
            <a:ext cx="7329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Outline of a Linearizing Encoding Model</a:t>
            </a:r>
            <a:endParaRPr sz="2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1701350" y="170125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Transfer Learning</a:t>
            </a:r>
            <a:endParaRPr sz="2500"/>
          </a:p>
        </p:txBody>
      </p:sp>
      <p:sp>
        <p:nvSpPr>
          <p:cNvPr id="85" name="Google Shape;85;p17"/>
          <p:cNvSpPr txBox="1"/>
          <p:nvPr>
            <p:ph type="body" idx="1"/>
          </p:nvPr>
        </p:nvSpPr>
        <p:spPr>
          <a:xfrm>
            <a:off x="0" y="925825"/>
            <a:ext cx="5310600" cy="3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Two models for each brain hemisphere:     </a:t>
            </a:r>
            <a:r>
              <a:rPr lang="en-US" sz="1600" b="1">
                <a:solidFill>
                  <a:schemeClr val="dk1"/>
                </a:solidFill>
              </a:rPr>
              <a:t>ResNet50</a:t>
            </a:r>
            <a:r>
              <a:rPr lang="en-US" sz="1600">
                <a:solidFill>
                  <a:schemeClr val="dk1"/>
                </a:solidFill>
              </a:rPr>
              <a:t> and </a:t>
            </a:r>
            <a:r>
              <a:rPr lang="en-US" sz="1600" b="1">
                <a:solidFill>
                  <a:schemeClr val="dk1"/>
                </a:solidFill>
              </a:rPr>
              <a:t>VGG16</a:t>
            </a:r>
            <a:r>
              <a:rPr lang="en-US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Last layer</a:t>
            </a:r>
            <a:r>
              <a:rPr lang="en-US" sz="1600">
                <a:solidFill>
                  <a:schemeClr val="dk1"/>
                </a:solidFill>
              </a:rPr>
              <a:t> of each pretrained model was </a:t>
            </a:r>
            <a:r>
              <a:rPr lang="en-US" sz="1600" b="1">
                <a:solidFill>
                  <a:schemeClr val="dk1"/>
                </a:solidFill>
              </a:rPr>
              <a:t>removed </a:t>
            </a:r>
            <a:r>
              <a:rPr lang="en-US" sz="1600">
                <a:solidFill>
                  <a:schemeClr val="dk1"/>
                </a:solidFill>
              </a:rPr>
              <a:t>and  </a:t>
            </a:r>
            <a:r>
              <a:rPr lang="en-US" sz="1600" b="1">
                <a:solidFill>
                  <a:schemeClr val="dk1"/>
                </a:solidFill>
              </a:rPr>
              <a:t>three fully connected layers</a:t>
            </a:r>
            <a:r>
              <a:rPr lang="en-US" sz="1600">
                <a:solidFill>
                  <a:schemeClr val="dk1"/>
                </a:solidFill>
              </a:rPr>
              <a:t> were </a:t>
            </a:r>
            <a:r>
              <a:rPr lang="en-US" sz="1600" b="1">
                <a:solidFill>
                  <a:schemeClr val="dk1"/>
                </a:solidFill>
              </a:rPr>
              <a:t>added</a:t>
            </a:r>
            <a:r>
              <a:rPr lang="en-US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Input</a:t>
            </a:r>
            <a:r>
              <a:rPr lang="en-US" sz="1600">
                <a:solidFill>
                  <a:schemeClr val="dk1"/>
                </a:solidFill>
              </a:rPr>
              <a:t>: pretrained model </a:t>
            </a:r>
            <a:r>
              <a:rPr lang="en-US" sz="1600" b="1">
                <a:solidFill>
                  <a:schemeClr val="dk1"/>
                </a:solidFill>
              </a:rPr>
              <a:t>features </a:t>
            </a:r>
            <a:r>
              <a:rPr lang="en-US" sz="1600">
                <a:solidFill>
                  <a:schemeClr val="dk1"/>
                </a:solidFill>
              </a:rPr>
              <a:t>of the input </a:t>
            </a:r>
            <a:r>
              <a:rPr lang="en-US" sz="1600" b="1">
                <a:solidFill>
                  <a:schemeClr val="dk1"/>
                </a:solidFill>
              </a:rPr>
              <a:t>images</a:t>
            </a:r>
            <a:r>
              <a:rPr lang="en-US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Output</a:t>
            </a:r>
            <a:r>
              <a:rPr lang="en-US" sz="1600">
                <a:solidFill>
                  <a:schemeClr val="dk1"/>
                </a:solidFill>
              </a:rPr>
              <a:t>: </a:t>
            </a:r>
            <a:r>
              <a:rPr lang="en-US" sz="1600" b="1">
                <a:solidFill>
                  <a:schemeClr val="dk1"/>
                </a:solidFill>
              </a:rPr>
              <a:t>brain voxel values</a:t>
            </a:r>
            <a:r>
              <a:rPr lang="en-US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Optional layers</a:t>
            </a:r>
            <a:r>
              <a:rPr lang="en-US" sz="1600">
                <a:solidFill>
                  <a:schemeClr val="dk1"/>
                </a:solidFill>
              </a:rPr>
              <a:t> included for enhanced expressiveness and flexibility.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Model architecture allows for </a:t>
            </a:r>
            <a:r>
              <a:rPr lang="en-US" sz="1600" b="1">
                <a:solidFill>
                  <a:schemeClr val="dk1"/>
                </a:solidFill>
              </a:rPr>
              <a:t>customization </a:t>
            </a:r>
            <a:r>
              <a:rPr lang="en-US" sz="1600">
                <a:solidFill>
                  <a:schemeClr val="dk1"/>
                </a:solidFill>
              </a:rPr>
              <a:t>based on experimental requirements and optimization results.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Optuna</a:t>
            </a:r>
            <a:r>
              <a:rPr lang="en-US" sz="1600">
                <a:solidFill>
                  <a:schemeClr val="dk1"/>
                </a:solidFill>
              </a:rPr>
              <a:t> autoML tool used to determine transfer learning model architecture configuration.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531200" y="54125"/>
            <a:ext cx="5612800" cy="4209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310625" y="542925"/>
            <a:ext cx="5410200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239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Mitigating Overfitting</a:t>
            </a:r>
            <a:endParaRPr lang="en-US"/>
          </a:p>
        </p:txBody>
      </p:sp>
      <p:sp>
        <p:nvSpPr>
          <p:cNvPr id="93" name="Google Shape;93;p18"/>
          <p:cNvSpPr txBox="1"/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b="1">
                <a:solidFill>
                  <a:schemeClr val="dk1"/>
                </a:solidFill>
              </a:rPr>
              <a:t>Batch Normalization</a:t>
            </a:r>
            <a:r>
              <a:rPr lang="en-US">
                <a:solidFill>
                  <a:schemeClr val="dk1"/>
                </a:solidFill>
              </a:rPr>
              <a:t> to normalize layer inputs and reduce overfitting.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b="1">
                <a:solidFill>
                  <a:schemeClr val="dk1"/>
                </a:solidFill>
              </a:rPr>
              <a:t>Dropout</a:t>
            </a:r>
            <a:r>
              <a:rPr lang="en-US">
                <a:solidFill>
                  <a:schemeClr val="dk1"/>
                </a:solidFill>
              </a:rPr>
              <a:t> was applied to randomly drop units during training and improve generalization.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b="1">
                <a:solidFill>
                  <a:schemeClr val="dk1"/>
                </a:solidFill>
              </a:rPr>
              <a:t>Early stopping</a:t>
            </a:r>
            <a:r>
              <a:rPr lang="en-US">
                <a:solidFill>
                  <a:schemeClr val="dk1"/>
                </a:solidFill>
              </a:rPr>
              <a:t> was implemented based on validation loss. Training halts if no improvement in validation loss for </a:t>
            </a:r>
            <a:r>
              <a:rPr lang="en-US" b="1">
                <a:solidFill>
                  <a:schemeClr val="dk1"/>
                </a:solidFill>
              </a:rPr>
              <a:t>three consecutive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 b="1">
                <a:solidFill>
                  <a:schemeClr val="dk1"/>
                </a:solidFill>
              </a:rPr>
              <a:t>epochs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Validation loss comparison considers two significant decimal digits to ensure meaningful improvement before resetting early stopping counter.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b="1">
                <a:solidFill>
                  <a:schemeClr val="dk1"/>
                </a:solidFill>
              </a:rPr>
              <a:t>Optuna </a:t>
            </a:r>
            <a:r>
              <a:rPr lang="en-US">
                <a:solidFill>
                  <a:schemeClr val="dk1"/>
                </a:solidFill>
              </a:rPr>
              <a:t>optimized</a:t>
            </a:r>
            <a:r>
              <a:rPr lang="en-US" b="1">
                <a:solidFill>
                  <a:schemeClr val="dk1"/>
                </a:solidFill>
              </a:rPr>
              <a:t> learning rate</a:t>
            </a:r>
            <a:r>
              <a:rPr lang="en-US">
                <a:solidFill>
                  <a:schemeClr val="dk1"/>
                </a:solidFill>
              </a:rPr>
              <a:t>, and </a:t>
            </a:r>
            <a:r>
              <a:rPr lang="en-US" b="1">
                <a:solidFill>
                  <a:schemeClr val="dk1"/>
                </a:solidFill>
              </a:rPr>
              <a:t>weight decay</a:t>
            </a:r>
            <a:r>
              <a:rPr lang="en-US">
                <a:solidFill>
                  <a:schemeClr val="dk1"/>
                </a:solidFill>
              </a:rPr>
              <a:t>               hyperparameters and chose </a:t>
            </a:r>
            <a:r>
              <a:rPr lang="en-US">
                <a:solidFill>
                  <a:schemeClr val="dk1"/>
                </a:solidFill>
              </a:rPr>
              <a:t>the </a:t>
            </a:r>
            <a:r>
              <a:rPr lang="en-US" b="1">
                <a:solidFill>
                  <a:schemeClr val="dk1"/>
                </a:solidFill>
              </a:rPr>
              <a:t>optimizer</a:t>
            </a:r>
            <a:r>
              <a:rPr lang="en-US">
                <a:solidFill>
                  <a:schemeClr val="dk1"/>
                </a:solidFill>
              </a:rPr>
              <a:t> to further                         prevent overfitting.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535350" y="2637700"/>
            <a:ext cx="2364350" cy="23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 sz="2575"/>
              <a:t>Before and After using Mechanisms for Mitigating Overfitting</a:t>
            </a:r>
            <a:endParaRPr sz="2575"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" y="1350150"/>
            <a:ext cx="4527720" cy="34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476275" y="1017725"/>
            <a:ext cx="5106701" cy="383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 - Metrics </a:t>
            </a:r>
            <a:endParaRPr lang="en-US"/>
          </a:p>
        </p:txBody>
      </p:sp>
      <p:sp>
        <p:nvSpPr>
          <p:cNvPr id="107" name="Google Shape;107;p20"/>
          <p:cNvSpPr txBox="1"/>
          <p:nvPr>
            <p:ph type="body" idx="1"/>
          </p:nvPr>
        </p:nvSpPr>
        <p:spPr>
          <a:xfrm>
            <a:off x="311700" y="9083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Evaluation metrics: Calculated </a:t>
            </a:r>
            <a:r>
              <a:rPr lang="en-US">
                <a:solidFill>
                  <a:schemeClr val="dk1"/>
                </a:solidFill>
              </a:rPr>
              <a:t>R2 (where higher is better) score, as well as </a:t>
            </a:r>
            <a:r>
              <a:rPr lang="en-US">
                <a:solidFill>
                  <a:schemeClr val="dk1"/>
                </a:solidFill>
              </a:rPr>
              <a:t>RMSE, MAE, and Smooth L1 scores </a:t>
            </a:r>
            <a:r>
              <a:rPr lang="en-US">
                <a:solidFill>
                  <a:schemeClr val="dk1"/>
                </a:solidFill>
              </a:rPr>
              <a:t>(where lower is better) </a:t>
            </a:r>
            <a:r>
              <a:rPr lang="en-US">
                <a:solidFill>
                  <a:schemeClr val="dk1"/>
                </a:solidFill>
              </a:rPr>
              <a:t>to quantitatively assess the model's performance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</a:p>
        </p:txBody>
      </p:sp>
      <p:graphicFrame>
        <p:nvGraphicFramePr>
          <p:cNvPr id="108" name="Google Shape;108;p20"/>
          <p:cNvGraphicFramePr/>
          <p:nvPr/>
        </p:nvGraphicFramePr>
        <p:xfrm>
          <a:off x="949275" y="2012150"/>
          <a:ext cx="3156400" cy="3000000"/>
        </p:xfrm>
        <a:graphic>
          <a:graphicData uri="http://schemas.openxmlformats.org/drawingml/2006/table">
            <a:tbl>
              <a:tblPr>
                <a:noFill/>
                <a:tableStyleId>{9C2AD838-E48B-4410-9594-6ED869E8539A}</a:tableStyleId>
              </a:tblPr>
              <a:tblGrid>
                <a:gridCol w="1578200"/>
                <a:gridCol w="1578200"/>
              </a:tblGrid>
              <a:tr h="3303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RESNET50 based Model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cPr/>
                </a:tc>
              </a:tr>
              <a:tr h="33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LH RMSE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0.6769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LH R2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0.0799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LH MAE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0.5354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LH Smooth L1 Loss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0.2162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RH RMSE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0.6789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RH R2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0.0690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RH MAE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0.5373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RH Smooth L1 Loss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0.2175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09" name="Google Shape;109;p20"/>
          <p:cNvGraphicFramePr/>
          <p:nvPr/>
        </p:nvGraphicFramePr>
        <p:xfrm>
          <a:off x="4715000" y="2012150"/>
          <a:ext cx="3156400" cy="3000000"/>
        </p:xfrm>
        <a:graphic>
          <a:graphicData uri="http://schemas.openxmlformats.org/drawingml/2006/table">
            <a:tbl>
              <a:tblPr>
                <a:noFill/>
                <a:tableStyleId>{9C2AD838-E48B-4410-9594-6ED869E8539A}</a:tableStyleId>
              </a:tblPr>
              <a:tblGrid>
                <a:gridCol w="1578200"/>
                <a:gridCol w="1578200"/>
              </a:tblGrid>
              <a:tr h="3303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VGG16 </a:t>
                      </a:r>
                      <a:r>
                        <a:rPr lang="en-US" sz="1200"/>
                        <a:t> based Model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cPr/>
                </a:tc>
              </a:tr>
              <a:tr h="33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LH RMSE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-0.0014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LH R2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-0.0014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LH MAE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0.5619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LH Smooth L1 Loss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0.2352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RH RMSE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0.7201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RH R2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-0.0412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RH MAE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0.5719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RH Smooth L1 Loss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0.2424</a:t>
                      </a:r>
                      <a:endParaRPr sz="11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5395</Words>
  <Application>WPS Presentation</Application>
  <PresentationFormat/>
  <Paragraphs>213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Arial</vt:lpstr>
      <vt:lpstr>SimSun</vt:lpstr>
      <vt:lpstr>Wingdings</vt:lpstr>
      <vt:lpstr>Arial</vt:lpstr>
      <vt:lpstr>Microsoft YaHei</vt:lpstr>
      <vt:lpstr>Arial Unicode MS</vt:lpstr>
      <vt:lpstr>Simple Light</vt:lpstr>
      <vt:lpstr>PowerPoint 演示文稿</vt:lpstr>
      <vt:lpstr>Project description</vt:lpstr>
      <vt:lpstr>The dataset</vt:lpstr>
      <vt:lpstr>PowerPoint 演示文稿</vt:lpstr>
      <vt:lpstr>                                                     </vt:lpstr>
      <vt:lpstr>Transfer Learning</vt:lpstr>
      <vt:lpstr>Mitigating Overfitting</vt:lpstr>
      <vt:lpstr> Before and After using Mechanisms for Mitigating Overfitting</vt:lpstr>
      <vt:lpstr>Evaluation - Metrics </vt:lpstr>
      <vt:lpstr>Evaluation - Learning Curves (RESNET50 based model)</vt:lpstr>
      <vt:lpstr>Evaluation - Learning Curves (VGG16 based model)</vt:lpstr>
      <vt:lpstr>Evaluation - Residual Plots (RESNET50 based model)</vt:lpstr>
      <vt:lpstr>Evaluation - Residual Plots (VGG16 based model)</vt:lpstr>
      <vt:lpstr>Evaluation - Brain Surface Heatmaps</vt:lpstr>
      <vt:lpstr>Brain surface heatmaps (left: RESNET50 based model, right: VGG16 based model)</vt:lpstr>
      <vt:lpstr>Evaluation - Regional Analysis (RESNET50 based model)</vt:lpstr>
      <vt:lpstr>Evaluation - Regional Analysis (VGG16 based model)</vt:lpstr>
      <vt:lpstr>DEMO</vt:lpstr>
      <vt:lpstr>DEMO - Test image example</vt:lpstr>
      <vt:lpstr>DEMO - External image example</vt:lpstr>
      <vt:lpstr>Any Questions ?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Eleni N.</cp:lastModifiedBy>
  <cp:revision>1</cp:revision>
  <dcterms:created xsi:type="dcterms:W3CDTF">2023-07-06T13:17:00Z</dcterms:created>
  <dcterms:modified xsi:type="dcterms:W3CDTF">2023-07-06T13:17:00Z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1F85602E2E364B1EB331F4A41995E2C5</vt:lpwstr>
  </property>
  <property fmtid="{D5CDD505-2E9C-101B-9397-08002B2CF9AE}" pid="3" name="KSOProductBuildVer">
    <vt:lpwstr>1033-11.2.0.11537</vt:lpwstr>
  </property>
</Properties>
</file>